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196"/>
  </p:normalViewPr>
  <p:slideViewPr>
    <p:cSldViewPr snapToGrid="0">
      <p:cViewPr varScale="1">
        <p:scale>
          <a:sx n="76" d="100"/>
          <a:sy n="76" d="100"/>
        </p:scale>
        <p:origin x="216" y="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538748-A2D2-B079-C4F3-A0F4A5FE13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11BB7E7-F550-C394-AE42-97681A9C65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F62489-00A7-86F7-C875-166C575A2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EB865-C23E-434E-98F2-5123FAC08249}" type="datetimeFigureOut">
              <a:rPr lang="ca-ES" smtClean="0"/>
              <a:t>16/11/22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9CB91D-F3B9-F94C-99FF-A518A8AF8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B64DA5D-482C-2209-16D0-AA73D2D80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31A4-02AB-C342-A3C8-B182B9139DD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638921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EF3D05-6794-2993-0F80-9059AC46A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808E144-41B8-1594-88BC-48873B6C3B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3B8309-4733-AD9B-A019-0C2F92FC5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EB865-C23E-434E-98F2-5123FAC08249}" type="datetimeFigureOut">
              <a:rPr lang="ca-ES" smtClean="0"/>
              <a:t>16/11/22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A7DFB69-EB7B-9DBC-71BF-1DB5CBBE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09054E-A3E8-32D0-7E70-E747E6CA5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31A4-02AB-C342-A3C8-B182B9139DD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38119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47451ED-7D2A-7492-9F88-C1778CE63E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F7FAD12-3ABD-EEE7-3F58-0C2A9E8835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3E1F10-46FD-DC7D-9B54-5074EF8F2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EB865-C23E-434E-98F2-5123FAC08249}" type="datetimeFigureOut">
              <a:rPr lang="ca-ES" smtClean="0"/>
              <a:t>16/11/22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F46FB8-861B-7F32-9D8C-5C4559783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92C4E5-EF59-FA1D-75C7-ED32124A5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31A4-02AB-C342-A3C8-B182B9139DD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587006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4E0032-BB8C-8A2B-FCE7-B6FCBD983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4D37D1-0E76-9383-A501-69C61B8E20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657EF47-3F71-6F78-09B7-8477148C0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EB865-C23E-434E-98F2-5123FAC08249}" type="datetimeFigureOut">
              <a:rPr lang="ca-ES" smtClean="0"/>
              <a:t>16/11/22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804DF0-723C-97A0-992D-8CBD8E197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449599-DCA4-1B6E-2F08-10C0C0CB5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31A4-02AB-C342-A3C8-B182B9139DD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099550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5D13F0-E525-565C-7290-9C1D22D0F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90F573A-5E30-437C-4697-2B0F398BC6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DEF330-F777-6708-CB03-A70097B09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EB865-C23E-434E-98F2-5123FAC08249}" type="datetimeFigureOut">
              <a:rPr lang="ca-ES" smtClean="0"/>
              <a:t>16/11/22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172B3C-FF06-43DC-C14C-7B44E63B8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CE7C3E-6730-DBB0-31CE-CB22E78BD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31A4-02AB-C342-A3C8-B182B9139DD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717420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E57EB7-E85E-67C0-A84F-3FA1E2973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F5D5C1-12C2-203E-73DF-8A1948E915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415ED8A-ACEF-B8A7-6A09-1A22A8B307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5790F2E-F4A6-9DA0-19B1-F611F2D0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EB865-C23E-434E-98F2-5123FAC08249}" type="datetimeFigureOut">
              <a:rPr lang="ca-ES" smtClean="0"/>
              <a:t>16/11/22</a:t>
            </a:fld>
            <a:endParaRPr lang="ca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428752D-3CBD-A366-1088-8E482F6DD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90349AF-C14F-7DDA-E3D5-5C1A1D589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31A4-02AB-C342-A3C8-B182B9139DD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00157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553AA0-5EC9-E2B6-1C23-4EEAB95B3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83A4482-4E32-CEA5-9DCF-4060DB585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9F1F7D6-E9F6-B57F-7D21-F1FCC79A65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02B37FC-1AB2-4D3B-F9FE-47A4C73F50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0707902-849C-65B7-BE32-B6957353F9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AFCC5EC-3E22-5631-558F-DDA0E1F56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EB865-C23E-434E-98F2-5123FAC08249}" type="datetimeFigureOut">
              <a:rPr lang="ca-ES" smtClean="0"/>
              <a:t>16/11/22</a:t>
            </a:fld>
            <a:endParaRPr lang="ca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2384C3B-5EE8-875C-F9BF-33D45DA61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E4A7F9D-05AB-37D1-C2F6-214A499DB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31A4-02AB-C342-A3C8-B182B9139DD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049085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BE4884-93FD-0F89-4668-C01B2D756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5545837-63F4-192C-B82E-A929DD67C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EB865-C23E-434E-98F2-5123FAC08249}" type="datetimeFigureOut">
              <a:rPr lang="ca-ES" smtClean="0"/>
              <a:t>16/11/22</a:t>
            </a:fld>
            <a:endParaRPr lang="ca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82D59CD-1199-F415-7EF3-DCDB07F3B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15F820A-118A-AFEF-6B6A-3D86DDFCB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31A4-02AB-C342-A3C8-B182B9139DD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888696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C6E8137-707A-250E-DB56-F14CDDFBE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EB865-C23E-434E-98F2-5123FAC08249}" type="datetimeFigureOut">
              <a:rPr lang="ca-ES" smtClean="0"/>
              <a:t>16/11/22</a:t>
            </a:fld>
            <a:endParaRPr lang="ca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DEF7FC9-3070-BEB4-6785-F565FC757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D7CA6F0-DECE-85C2-1853-9EBB02422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31A4-02AB-C342-A3C8-B182B9139DD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050957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CBD655-F3C5-F689-258E-12C04E4ED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CDE95F-71E3-2CA7-4F92-4EF19E1F6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412A237-EE4D-11C0-D406-10CE3F44F6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75BA1FF-BE14-74AE-4A0B-2CD017689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EB865-C23E-434E-98F2-5123FAC08249}" type="datetimeFigureOut">
              <a:rPr lang="ca-ES" smtClean="0"/>
              <a:t>16/11/22</a:t>
            </a:fld>
            <a:endParaRPr lang="ca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09EAA64-DB22-B3C2-3BA6-24E774AB0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D5E249-B58F-02AC-4527-B13D7F814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31A4-02AB-C342-A3C8-B182B9139DD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114819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B1CDBF-DADB-607C-888F-A519DD6FF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EB6936E-24EC-6FC6-610C-559EE0E4ED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232BAEB-E22F-18F7-D751-6573796540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47F36E5-8D0D-E2D8-9A5D-A53AA9595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EB865-C23E-434E-98F2-5123FAC08249}" type="datetimeFigureOut">
              <a:rPr lang="ca-ES" smtClean="0"/>
              <a:t>16/11/22</a:t>
            </a:fld>
            <a:endParaRPr lang="ca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5092ABE-2975-9F25-5811-569829E59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92B7F88-C2B6-AEB3-EAC0-6D85DE83A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31A4-02AB-C342-A3C8-B182B9139DD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453810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66C0F3F-EFD5-A802-2AC4-ECFC4703C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F27ECB8-E0C5-7F55-F743-78B5C7B545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3318199-858F-8683-2618-4EF8150EA0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EB865-C23E-434E-98F2-5123FAC08249}" type="datetimeFigureOut">
              <a:rPr lang="ca-ES" smtClean="0"/>
              <a:t>16/11/22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0AAD9C-BC41-153B-A5D0-511CAAA316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7D9FE9-3476-FE6B-82D3-A4E1266649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231A4-02AB-C342-A3C8-B182B9139DD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54731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hyperlink" Target="https://www.ccma.cat/catradio/el-mati-de-catalunya-radio/el-mon-arriba-als-8000-milions-pero-com/noticia/3195819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986CBA29-6F9C-7CA5-5867-B4799F40024A}"/>
              </a:ext>
            </a:extLst>
          </p:cNvPr>
          <p:cNvSpPr txBox="1"/>
          <p:nvPr/>
        </p:nvSpPr>
        <p:spPr>
          <a:xfrm>
            <a:off x="6420675" y="784718"/>
            <a:ext cx="4810540" cy="138499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ca-ES" sz="60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Script" panose="020B0804020000000003" pitchFamily="34" charset="0"/>
              </a:rPr>
              <a:t>2 JUTJAR</a:t>
            </a:r>
          </a:p>
          <a:p>
            <a:r>
              <a:rPr lang="ca-ES" sz="1200" dirty="0">
                <a:latin typeface="Segoe Script" panose="020B0804020000000003" pitchFamily="34" charset="0"/>
              </a:rPr>
              <a:t>Jesús diu: “DEIXEU QUE ELS INFANTS VINGUIN A MI”</a:t>
            </a:r>
            <a:r>
              <a:rPr lang="es-ES" sz="1200" dirty="0">
                <a:latin typeface="Segoe Script" panose="020B0804020000000003" pitchFamily="34" charset="0"/>
              </a:rPr>
              <a:t> (Mc 10,14). </a:t>
            </a:r>
            <a:endParaRPr lang="ca-ES" sz="1200" dirty="0">
              <a:latin typeface="Segoe Script" panose="020B0804020000000003" pitchFamily="34" charset="0"/>
            </a:endParaRP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51FBB6DE-3C80-741A-028F-F71C733081B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213761" y="800794"/>
            <a:ext cx="4131365" cy="155478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ca-ES" sz="60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Script" panose="020B0804020000000003" pitchFamily="34" charset="0"/>
              </a:rPr>
              <a:t>1 VEURE</a:t>
            </a:r>
          </a:p>
          <a:p>
            <a:pPr marL="0" indent="0">
              <a:buNone/>
            </a:pPr>
            <a:r>
              <a:rPr lang="ca-ES" sz="1200" dirty="0">
                <a:latin typeface="Segoe Script" panose="020B0804020000000003" pitchFamily="34" charset="0"/>
                <a:hlinkClick r:id="rId2"/>
              </a:rPr>
              <a:t>El món arriba als 8.000 milions, però com? d'Albert Segura, pels Matins de Catalunya Radio</a:t>
            </a:r>
            <a:endParaRPr lang="ca-ES" sz="1200" dirty="0">
              <a:latin typeface="Segoe Script" panose="020B0804020000000003" pitchFamily="34" charset="0"/>
            </a:endParaRPr>
          </a:p>
        </p:txBody>
      </p: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16F06C6-B38D-5359-7DA1-C92F69CEBC8B}"/>
              </a:ext>
            </a:extLst>
          </p:cNvPr>
          <p:cNvGrpSpPr/>
          <p:nvPr/>
        </p:nvGrpSpPr>
        <p:grpSpPr>
          <a:xfrm>
            <a:off x="1808123" y="2849924"/>
            <a:ext cx="8575752" cy="1019134"/>
            <a:chOff x="1025448" y="2624904"/>
            <a:chExt cx="8575752" cy="1019134"/>
          </a:xfrm>
        </p:grpSpPr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716D4EDA-45EC-58B6-2A8D-E7747BE9E810}"/>
                </a:ext>
              </a:extLst>
            </p:cNvPr>
            <p:cNvSpPr txBox="1"/>
            <p:nvPr/>
          </p:nvSpPr>
          <p:spPr>
            <a:xfrm>
              <a:off x="1025448" y="2628375"/>
              <a:ext cx="5151725" cy="1015663"/>
            </a:xfrm>
            <a:prstGeom prst="rect">
              <a:avLst/>
            </a:prstGeom>
            <a:solidFill>
              <a:schemeClr val="bg2"/>
            </a:solidFill>
          </p:spPr>
          <p:txBody>
            <a:bodyPr wrap="square" rtlCol="0">
              <a:spAutoFit/>
            </a:bodyPr>
            <a:lstStyle/>
            <a:p>
              <a:r>
                <a:rPr lang="ca-ES" sz="6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egoe Script" panose="020B0804020000000003" pitchFamily="34" charset="0"/>
                </a:rPr>
                <a:t>3 ACTUAR</a:t>
              </a:r>
            </a:p>
          </p:txBody>
        </p:sp>
        <p:sp>
          <p:nvSpPr>
            <p:cNvPr id="2" name="CuadroTexto 1">
              <a:extLst>
                <a:ext uri="{FF2B5EF4-FFF2-40B4-BE49-F238E27FC236}">
                  <a16:creationId xmlns:a16="http://schemas.microsoft.com/office/drawing/2014/main" id="{7E1B10B8-D96E-CB54-6786-AD8285B0DC3D}"/>
                </a:ext>
              </a:extLst>
            </p:cNvPr>
            <p:cNvSpPr txBox="1"/>
            <p:nvPr/>
          </p:nvSpPr>
          <p:spPr>
            <a:xfrm>
              <a:off x="6177173" y="2624904"/>
              <a:ext cx="3424027" cy="1015663"/>
            </a:xfrm>
            <a:prstGeom prst="rect">
              <a:avLst/>
            </a:prstGeom>
            <a:solidFill>
              <a:schemeClr val="bg2"/>
            </a:solidFill>
          </p:spPr>
          <p:txBody>
            <a:bodyPr wrap="square" rtlCol="0" anchor="ctr">
              <a:spAutoFit/>
            </a:bodyPr>
            <a:lstStyle/>
            <a:p>
              <a:pPr fontAlgn="base">
                <a:spcAft>
                  <a:spcPts val="2020"/>
                </a:spcAft>
              </a:pPr>
              <a:r>
                <a:rPr lang="es-ES" sz="1200" dirty="0" err="1">
                  <a:solidFill>
                    <a:srgbClr val="333333"/>
                  </a:solidFill>
                  <a:effectLst/>
                  <a:latin typeface="Segoe Script" panose="020B0804020000000003" pitchFamily="34" charset="0"/>
                  <a:ea typeface="Times New Roman" panose="02020603050405020304" pitchFamily="18" charset="0"/>
                </a:rPr>
                <a:t>Quan</a:t>
              </a:r>
              <a:r>
                <a:rPr lang="es-ES" sz="1200" dirty="0">
                  <a:solidFill>
                    <a:srgbClr val="333333"/>
                  </a:solidFill>
                  <a:effectLst/>
                  <a:latin typeface="Segoe Script" panose="020B0804020000000003" pitchFamily="34" charset="0"/>
                  <a:ea typeface="Times New Roman" panose="02020603050405020304" pitchFamily="18" charset="0"/>
                </a:rPr>
                <a:t> </a:t>
              </a:r>
              <a:r>
                <a:rPr lang="es-ES" sz="1200" dirty="0" err="1">
                  <a:solidFill>
                    <a:srgbClr val="333333"/>
                  </a:solidFill>
                  <a:effectLst/>
                  <a:latin typeface="Segoe Script" panose="020B0804020000000003" pitchFamily="34" charset="0"/>
                  <a:ea typeface="Times New Roman" panose="02020603050405020304" pitchFamily="18" charset="0"/>
                </a:rPr>
                <a:t>tinguem</a:t>
              </a:r>
              <a:r>
                <a:rPr lang="es-ES" sz="1200" dirty="0">
                  <a:solidFill>
                    <a:srgbClr val="333333"/>
                  </a:solidFill>
                  <a:effectLst/>
                  <a:latin typeface="Segoe Script" panose="020B0804020000000003" pitchFamily="34" charset="0"/>
                  <a:ea typeface="Times New Roman" panose="02020603050405020304" pitchFamily="18" charset="0"/>
                </a:rPr>
                <a:t> </a:t>
              </a:r>
              <a:r>
                <a:rPr lang="es-ES" sz="1200" dirty="0" err="1">
                  <a:solidFill>
                    <a:srgbClr val="333333"/>
                  </a:solidFill>
                  <a:effectLst/>
                  <a:latin typeface="Segoe Script" panose="020B0804020000000003" pitchFamily="34" charset="0"/>
                  <a:ea typeface="Times New Roman" panose="02020603050405020304" pitchFamily="18" charset="0"/>
                </a:rPr>
                <a:t>coneixement</a:t>
              </a:r>
              <a:r>
                <a:rPr lang="es-ES" sz="1200" dirty="0">
                  <a:solidFill>
                    <a:srgbClr val="333333"/>
                  </a:solidFill>
                  <a:effectLst/>
                  <a:latin typeface="Segoe Script" panose="020B0804020000000003" pitchFamily="34" charset="0"/>
                  <a:ea typeface="Times New Roman" panose="02020603050405020304" pitchFamily="18" charset="0"/>
                </a:rPr>
                <a:t> </a:t>
              </a:r>
              <a:r>
                <a:rPr lang="es-ES" sz="1200" dirty="0" err="1">
                  <a:solidFill>
                    <a:srgbClr val="333333"/>
                  </a:solidFill>
                  <a:effectLst/>
                  <a:latin typeface="Segoe Script" panose="020B0804020000000003" pitchFamily="34" charset="0"/>
                  <a:ea typeface="Times New Roman" panose="02020603050405020304" pitchFamily="18" charset="0"/>
                </a:rPr>
                <a:t>d’una</a:t>
              </a:r>
              <a:r>
                <a:rPr lang="es-ES" sz="1200" dirty="0">
                  <a:solidFill>
                    <a:srgbClr val="333333"/>
                  </a:solidFill>
                  <a:effectLst/>
                  <a:latin typeface="Segoe Script" panose="020B0804020000000003" pitchFamily="34" charset="0"/>
                  <a:ea typeface="Times New Roman" panose="02020603050405020304" pitchFamily="18" charset="0"/>
                </a:rPr>
                <a:t> </a:t>
              </a:r>
              <a:r>
                <a:rPr lang="es-ES" sz="1200" dirty="0" err="1">
                  <a:solidFill>
                    <a:srgbClr val="333333"/>
                  </a:solidFill>
                  <a:effectLst/>
                  <a:latin typeface="Segoe Script" panose="020B0804020000000003" pitchFamily="34" charset="0"/>
                  <a:ea typeface="Times New Roman" panose="02020603050405020304" pitchFamily="18" charset="0"/>
                </a:rPr>
                <a:t>violació</a:t>
              </a:r>
              <a:r>
                <a:rPr lang="es-ES" sz="1200" dirty="0">
                  <a:solidFill>
                    <a:srgbClr val="333333"/>
                  </a:solidFill>
                  <a:effectLst/>
                  <a:latin typeface="Segoe Script" panose="020B0804020000000003" pitchFamily="34" charset="0"/>
                  <a:ea typeface="Times New Roman" panose="02020603050405020304" pitchFamily="18" charset="0"/>
                </a:rPr>
                <a:t> </a:t>
              </a:r>
              <a:r>
                <a:rPr lang="es-ES" sz="1200" dirty="0" err="1">
                  <a:solidFill>
                    <a:srgbClr val="333333"/>
                  </a:solidFill>
                  <a:effectLst/>
                  <a:latin typeface="Segoe Script" panose="020B0804020000000003" pitchFamily="34" charset="0"/>
                  <a:ea typeface="Times New Roman" panose="02020603050405020304" pitchFamily="18" charset="0"/>
                </a:rPr>
                <a:t>dels</a:t>
              </a:r>
              <a:r>
                <a:rPr lang="es-ES" sz="1200" dirty="0">
                  <a:solidFill>
                    <a:srgbClr val="333333"/>
                  </a:solidFill>
                  <a:effectLst/>
                  <a:latin typeface="Segoe Script" panose="020B0804020000000003" pitchFamily="34" charset="0"/>
                  <a:ea typeface="Times New Roman" panose="02020603050405020304" pitchFamily="18" charset="0"/>
                </a:rPr>
                <a:t> </a:t>
              </a:r>
              <a:r>
                <a:rPr lang="es-ES" sz="1200" dirty="0" err="1">
                  <a:solidFill>
                    <a:srgbClr val="333333"/>
                  </a:solidFill>
                  <a:effectLst/>
                  <a:latin typeface="Segoe Script" panose="020B0804020000000003" pitchFamily="34" charset="0"/>
                  <a:ea typeface="Times New Roman" panose="02020603050405020304" pitchFamily="18" charset="0"/>
                </a:rPr>
                <a:t>drets</a:t>
              </a:r>
              <a:r>
                <a:rPr lang="es-ES" sz="1200" dirty="0">
                  <a:solidFill>
                    <a:srgbClr val="333333"/>
                  </a:solidFill>
                  <a:effectLst/>
                  <a:latin typeface="Segoe Script" panose="020B0804020000000003" pitchFamily="34" charset="0"/>
                  <a:ea typeface="Times New Roman" panose="02020603050405020304" pitchFamily="18" charset="0"/>
                </a:rPr>
                <a:t> </a:t>
              </a:r>
              <a:r>
                <a:rPr lang="es-ES" sz="1200" dirty="0" err="1">
                  <a:solidFill>
                    <a:srgbClr val="333333"/>
                  </a:solidFill>
                  <a:effectLst/>
                  <a:latin typeface="Segoe Script" panose="020B0804020000000003" pitchFamily="34" charset="0"/>
                  <a:ea typeface="Times New Roman" panose="02020603050405020304" pitchFamily="18" charset="0"/>
                </a:rPr>
                <a:t>dels</a:t>
              </a:r>
              <a:r>
                <a:rPr lang="es-ES" sz="1200" dirty="0">
                  <a:solidFill>
                    <a:srgbClr val="333333"/>
                  </a:solidFill>
                  <a:effectLst/>
                  <a:latin typeface="Segoe Script" panose="020B0804020000000003" pitchFamily="34" charset="0"/>
                  <a:ea typeface="Times New Roman" panose="02020603050405020304" pitchFamily="18" charset="0"/>
                </a:rPr>
                <a:t> </a:t>
              </a:r>
              <a:r>
                <a:rPr lang="es-ES" sz="1200" dirty="0" err="1">
                  <a:solidFill>
                    <a:srgbClr val="333333"/>
                  </a:solidFill>
                  <a:effectLst/>
                  <a:latin typeface="Segoe Script" panose="020B0804020000000003" pitchFamily="34" charset="0"/>
                  <a:ea typeface="Times New Roman" panose="02020603050405020304" pitchFamily="18" charset="0"/>
                </a:rPr>
                <a:t>infants</a:t>
              </a:r>
              <a:r>
                <a:rPr lang="es-ES" sz="1200" dirty="0">
                  <a:solidFill>
                    <a:srgbClr val="333333"/>
                  </a:solidFill>
                  <a:effectLst/>
                  <a:latin typeface="Segoe Script" panose="020B0804020000000003" pitchFamily="34" charset="0"/>
                  <a:ea typeface="Times New Roman" panose="02020603050405020304" pitchFamily="18" charset="0"/>
                </a:rPr>
                <a:t> i </a:t>
              </a:r>
              <a:r>
                <a:rPr lang="es-ES" sz="1200" dirty="0" err="1">
                  <a:solidFill>
                    <a:srgbClr val="333333"/>
                  </a:solidFill>
                  <a:effectLst/>
                  <a:latin typeface="Segoe Script" panose="020B0804020000000003" pitchFamily="34" charset="0"/>
                  <a:ea typeface="Times New Roman" panose="02020603050405020304" pitchFamily="18" charset="0"/>
                </a:rPr>
                <a:t>joves</a:t>
              </a:r>
              <a:r>
                <a:rPr lang="es-ES" sz="1200" dirty="0">
                  <a:solidFill>
                    <a:srgbClr val="333333"/>
                  </a:solidFill>
                  <a:effectLst/>
                  <a:latin typeface="Segoe Script" panose="020B0804020000000003" pitchFamily="34" charset="0"/>
                  <a:ea typeface="Times New Roman" panose="02020603050405020304" pitchFamily="18" charset="0"/>
                </a:rPr>
                <a:t> o </a:t>
              </a:r>
              <a:r>
                <a:rPr lang="es-ES" sz="1200" dirty="0" err="1">
                  <a:solidFill>
                    <a:srgbClr val="333333"/>
                  </a:solidFill>
                  <a:effectLst/>
                  <a:latin typeface="Segoe Script" panose="020B0804020000000003" pitchFamily="34" charset="0"/>
                  <a:ea typeface="Times New Roman" panose="02020603050405020304" pitchFamily="18" charset="0"/>
                </a:rPr>
                <a:t>quan</a:t>
              </a:r>
              <a:r>
                <a:rPr lang="es-ES" sz="1200" dirty="0">
                  <a:solidFill>
                    <a:srgbClr val="333333"/>
                  </a:solidFill>
                  <a:effectLst/>
                  <a:latin typeface="Segoe Script" panose="020B0804020000000003" pitchFamily="34" charset="0"/>
                  <a:ea typeface="Times New Roman" panose="02020603050405020304" pitchFamily="18" charset="0"/>
                </a:rPr>
                <a:t> </a:t>
              </a:r>
              <a:r>
                <a:rPr lang="es-ES" sz="1200" dirty="0" err="1">
                  <a:solidFill>
                    <a:srgbClr val="333333"/>
                  </a:solidFill>
                  <a:effectLst/>
                  <a:latin typeface="Segoe Script" panose="020B0804020000000003" pitchFamily="34" charset="0"/>
                  <a:ea typeface="Times New Roman" panose="02020603050405020304" pitchFamily="18" charset="0"/>
                </a:rPr>
                <a:t>ens</a:t>
              </a:r>
              <a:r>
                <a:rPr lang="es-ES" sz="1200" dirty="0">
                  <a:solidFill>
                    <a:srgbClr val="333333"/>
                  </a:solidFill>
                  <a:effectLst/>
                  <a:latin typeface="Segoe Script" panose="020B0804020000000003" pitchFamily="34" charset="0"/>
                  <a:ea typeface="Times New Roman" panose="02020603050405020304" pitchFamily="18" charset="0"/>
                </a:rPr>
                <a:t> afecta </a:t>
              </a:r>
              <a:r>
                <a:rPr lang="es-ES" sz="1200" dirty="0" err="1">
                  <a:solidFill>
                    <a:srgbClr val="333333"/>
                  </a:solidFill>
                  <a:effectLst/>
                  <a:latin typeface="Segoe Script" panose="020B0804020000000003" pitchFamily="34" charset="0"/>
                  <a:ea typeface="Times New Roman" panose="02020603050405020304" pitchFamily="18" charset="0"/>
                </a:rPr>
                <a:t>personalment</a:t>
              </a:r>
              <a:r>
                <a:rPr lang="es-ES" sz="1200" dirty="0">
                  <a:solidFill>
                    <a:srgbClr val="333333"/>
                  </a:solidFill>
                  <a:effectLst/>
                  <a:latin typeface="Segoe Script" panose="020B0804020000000003" pitchFamily="34" charset="0"/>
                  <a:ea typeface="Times New Roman" panose="02020603050405020304" pitchFamily="18" charset="0"/>
                </a:rPr>
                <a:t>, </a:t>
              </a:r>
              <a:r>
                <a:rPr lang="es-ES" sz="1200" dirty="0" err="1">
                  <a:solidFill>
                    <a:srgbClr val="333333"/>
                  </a:solidFill>
                  <a:effectLst/>
                  <a:latin typeface="Segoe Script" panose="020B0804020000000003" pitchFamily="34" charset="0"/>
                  <a:ea typeface="Times New Roman" panose="02020603050405020304" pitchFamily="18" charset="0"/>
                </a:rPr>
                <a:t>hem</a:t>
              </a:r>
              <a:r>
                <a:rPr lang="es-ES" sz="1200" dirty="0">
                  <a:solidFill>
                    <a:srgbClr val="333333"/>
                  </a:solidFill>
                  <a:effectLst/>
                  <a:latin typeface="Segoe Script" panose="020B0804020000000003" pitchFamily="34" charset="0"/>
                  <a:ea typeface="Times New Roman" panose="02020603050405020304" pitchFamily="18" charset="0"/>
                </a:rPr>
                <a:t> de </a:t>
              </a:r>
              <a:r>
                <a:rPr lang="es-ES" sz="1200" dirty="0" err="1">
                  <a:solidFill>
                    <a:srgbClr val="333333"/>
                  </a:solidFill>
                  <a:effectLst/>
                  <a:latin typeface="Segoe Script" panose="020B0804020000000003" pitchFamily="34" charset="0"/>
                  <a:ea typeface="Times New Roman" panose="02020603050405020304" pitchFamily="18" charset="0"/>
                </a:rPr>
                <a:t>tenir</a:t>
              </a:r>
              <a:r>
                <a:rPr lang="es-ES" sz="1200" dirty="0">
                  <a:solidFill>
                    <a:srgbClr val="333333"/>
                  </a:solidFill>
                  <a:effectLst/>
                  <a:latin typeface="Segoe Script" panose="020B0804020000000003" pitchFamily="34" charset="0"/>
                  <a:ea typeface="Times New Roman" panose="02020603050405020304" pitchFamily="18" charset="0"/>
                </a:rPr>
                <a:t> en </a:t>
              </a:r>
              <a:r>
                <a:rPr lang="es-ES" sz="1200" dirty="0" err="1">
                  <a:solidFill>
                    <a:srgbClr val="333333"/>
                  </a:solidFill>
                  <a:effectLst/>
                  <a:latin typeface="Segoe Script" panose="020B0804020000000003" pitchFamily="34" charset="0"/>
                  <a:ea typeface="Times New Roman" panose="02020603050405020304" pitchFamily="18" charset="0"/>
                </a:rPr>
                <a:t>compte</a:t>
              </a:r>
              <a:r>
                <a:rPr lang="es-ES" sz="1200" dirty="0">
                  <a:solidFill>
                    <a:srgbClr val="333333"/>
                  </a:solidFill>
                  <a:effectLst/>
                  <a:latin typeface="Segoe Script" panose="020B0804020000000003" pitchFamily="34" charset="0"/>
                  <a:ea typeface="Times New Roman" panose="02020603050405020304" pitchFamily="18" charset="0"/>
                </a:rPr>
                <a:t> un </a:t>
              </a:r>
              <a:r>
                <a:rPr lang="es-ES" sz="1200" dirty="0" err="1">
                  <a:solidFill>
                    <a:srgbClr val="333333"/>
                  </a:solidFill>
                  <a:effectLst/>
                  <a:latin typeface="Segoe Script" panose="020B0804020000000003" pitchFamily="34" charset="0"/>
                  <a:ea typeface="Times New Roman" panose="02020603050405020304" pitchFamily="18" charset="0"/>
                </a:rPr>
                <a:t>seguit</a:t>
              </a:r>
              <a:r>
                <a:rPr lang="es-ES" sz="1200" dirty="0">
                  <a:solidFill>
                    <a:srgbClr val="333333"/>
                  </a:solidFill>
                  <a:effectLst/>
                  <a:latin typeface="Segoe Script" panose="020B0804020000000003" pitchFamily="34" charset="0"/>
                  <a:ea typeface="Times New Roman" panose="02020603050405020304" pitchFamily="18" charset="0"/>
                </a:rPr>
                <a:t> </a:t>
              </a:r>
              <a:r>
                <a:rPr lang="es-ES" sz="1200" dirty="0" err="1">
                  <a:solidFill>
                    <a:srgbClr val="333333"/>
                  </a:solidFill>
                  <a:effectLst/>
                  <a:latin typeface="Segoe Script" panose="020B0804020000000003" pitchFamily="34" charset="0"/>
                  <a:ea typeface="Times New Roman" panose="02020603050405020304" pitchFamily="18" charset="0"/>
                </a:rPr>
                <a:t>d’estratègies</a:t>
              </a:r>
              <a:r>
                <a:rPr lang="es-ES" sz="1200" dirty="0">
                  <a:solidFill>
                    <a:srgbClr val="333333"/>
                  </a:solidFill>
                  <a:effectLst/>
                  <a:latin typeface="Segoe Script" panose="020B0804020000000003" pitchFamily="34" charset="0"/>
                  <a:ea typeface="Times New Roman" panose="02020603050405020304" pitchFamily="18" charset="0"/>
                </a:rPr>
                <a:t> per defensar-nos</a:t>
              </a:r>
              <a:r>
                <a:rPr lang="es-ES" sz="1200" dirty="0">
                  <a:solidFill>
                    <a:srgbClr val="333333"/>
                  </a:solidFill>
                  <a:latin typeface="Segoe Script" panose="020B0804020000000003" pitchFamily="34" charset="0"/>
                  <a:ea typeface="Times New Roman" panose="02020603050405020304" pitchFamily="18" charset="0"/>
                </a:rPr>
                <a:t>:</a:t>
              </a:r>
            </a:p>
          </p:txBody>
        </p:sp>
      </p:grpSp>
      <p:sp>
        <p:nvSpPr>
          <p:cNvPr id="3" name="CuadroTexto 2">
            <a:extLst>
              <a:ext uri="{FF2B5EF4-FFF2-40B4-BE49-F238E27FC236}">
                <a16:creationId xmlns:a16="http://schemas.microsoft.com/office/drawing/2014/main" id="{BF9FCBC6-E8A1-4EDC-213E-818B924B60DB}"/>
              </a:ext>
            </a:extLst>
          </p:cNvPr>
          <p:cNvSpPr txBox="1"/>
          <p:nvPr/>
        </p:nvSpPr>
        <p:spPr>
          <a:xfrm>
            <a:off x="771937" y="3838313"/>
            <a:ext cx="242514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s-ES" sz="3000" b="1" dirty="0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1</a:t>
            </a:r>
          </a:p>
          <a:p>
            <a:pPr fontAlgn="base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s-ES" sz="1400" b="1" dirty="0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Denunciar la </a:t>
            </a:r>
            <a:r>
              <a:rPr lang="es-ES" sz="1400" b="1" dirty="0" err="1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situació</a:t>
            </a:r>
            <a:r>
              <a:rPr lang="es-ES" sz="1400" b="1" dirty="0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. </a:t>
            </a:r>
            <a:r>
              <a:rPr lang="es-ES" sz="1200" dirty="0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Per </a:t>
            </a:r>
            <a:r>
              <a:rPr lang="es-ES" sz="1200" dirty="0" err="1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fer</a:t>
            </a:r>
            <a:r>
              <a:rPr lang="es-ES" sz="1200" dirty="0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una </a:t>
            </a:r>
            <a:r>
              <a:rPr lang="es-ES" sz="1200" dirty="0" err="1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denúncia</a:t>
            </a:r>
            <a:r>
              <a:rPr lang="es-ES" sz="1200" dirty="0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ES" sz="1200" dirty="0" err="1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hem</a:t>
            </a:r>
            <a:r>
              <a:rPr lang="es-ES" sz="1200" dirty="0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ES" sz="1200" dirty="0" err="1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d'informar</a:t>
            </a:r>
            <a:r>
              <a:rPr lang="es-ES" sz="1200" dirty="0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-nos </a:t>
            </a:r>
            <a:r>
              <a:rPr lang="es-ES" sz="1200" dirty="0" err="1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completament</a:t>
            </a:r>
            <a:r>
              <a:rPr lang="es-ES" sz="1200" dirty="0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de la </a:t>
            </a:r>
            <a:r>
              <a:rPr lang="es-ES" sz="1200" dirty="0" err="1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situació</a:t>
            </a:r>
            <a:r>
              <a:rPr lang="es-ES" sz="1200" dirty="0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, </a:t>
            </a:r>
            <a:r>
              <a:rPr lang="es-ES" sz="1200" dirty="0" err="1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sense</a:t>
            </a:r>
            <a:r>
              <a:rPr lang="es-ES" sz="1200" dirty="0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exagerar-la, </a:t>
            </a:r>
            <a:r>
              <a:rPr lang="es-ES" sz="1200" dirty="0" err="1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sense</a:t>
            </a:r>
            <a:r>
              <a:rPr lang="es-ES" sz="1200" dirty="0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ES" sz="1200" dirty="0" err="1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incloure</a:t>
            </a:r>
            <a:r>
              <a:rPr lang="es-ES" sz="1200" dirty="0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-hi </a:t>
            </a:r>
            <a:r>
              <a:rPr lang="es-ES" sz="1200" dirty="0" err="1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informacions</a:t>
            </a:r>
            <a:r>
              <a:rPr lang="es-ES" sz="1200" dirty="0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que no </a:t>
            </a:r>
            <a:r>
              <a:rPr lang="es-ES" sz="1200" dirty="0" err="1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ens</a:t>
            </a:r>
            <a:r>
              <a:rPr lang="es-ES" sz="1200" dirty="0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consten, </a:t>
            </a:r>
            <a:r>
              <a:rPr lang="es-ES" sz="1200" dirty="0" err="1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sense</a:t>
            </a:r>
            <a:r>
              <a:rPr lang="es-ES" sz="1200" dirty="0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ES" sz="1200" dirty="0" err="1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afegir</a:t>
            </a:r>
            <a:r>
              <a:rPr lang="es-ES" sz="1200" dirty="0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ni </a:t>
            </a:r>
            <a:r>
              <a:rPr lang="es-ES" sz="1200" dirty="0" err="1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treure</a:t>
            </a:r>
            <a:r>
              <a:rPr lang="es-ES" sz="1200" dirty="0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res </a:t>
            </a:r>
            <a:r>
              <a:rPr lang="es-ES" sz="1200" dirty="0" err="1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als</a:t>
            </a:r>
            <a:r>
              <a:rPr lang="es-ES" sz="1200" dirty="0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ES" sz="1200" dirty="0" err="1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fets</a:t>
            </a:r>
            <a:r>
              <a:rPr lang="es-ES" sz="1200" dirty="0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; </a:t>
            </a:r>
            <a:r>
              <a:rPr lang="es-ES" sz="1200" dirty="0" err="1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així</a:t>
            </a:r>
            <a:r>
              <a:rPr lang="es-ES" sz="1200" dirty="0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la </a:t>
            </a:r>
            <a:r>
              <a:rPr lang="es-ES" sz="1200" dirty="0" err="1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denúncia</a:t>
            </a:r>
            <a:r>
              <a:rPr lang="es-ES" sz="1200" dirty="0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ES" sz="1200" dirty="0" err="1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tindrà</a:t>
            </a:r>
            <a:r>
              <a:rPr lang="es-ES" sz="1200" dirty="0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ES" sz="1200" dirty="0" err="1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més</a:t>
            </a:r>
            <a:r>
              <a:rPr lang="es-ES" sz="1200" dirty="0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ES" sz="1200" dirty="0" err="1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crèdit</a:t>
            </a:r>
            <a:r>
              <a:rPr lang="es-ES" sz="1200" dirty="0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i </a:t>
            </a:r>
            <a:r>
              <a:rPr lang="es-ES" sz="1200" dirty="0" err="1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serà</a:t>
            </a:r>
            <a:r>
              <a:rPr lang="es-ES" sz="1200" dirty="0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respectada. La </a:t>
            </a:r>
            <a:r>
              <a:rPr lang="es-ES" sz="1200" dirty="0" err="1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denúncia</a:t>
            </a:r>
            <a:r>
              <a:rPr lang="es-ES" sz="1200" dirty="0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ES" sz="1200" dirty="0" err="1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s'ha</a:t>
            </a:r>
            <a:r>
              <a:rPr lang="es-ES" sz="1200" dirty="0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de presentar </a:t>
            </a:r>
            <a:r>
              <a:rPr lang="es-ES" sz="1200" dirty="0" err="1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davant</a:t>
            </a:r>
            <a:r>
              <a:rPr lang="es-ES" sz="1200" dirty="0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ES" sz="1200" dirty="0" err="1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dels</a:t>
            </a:r>
            <a:r>
              <a:rPr lang="es-ES" sz="1200" dirty="0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ES" sz="1200" dirty="0" err="1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organismes</a:t>
            </a:r>
            <a:r>
              <a:rPr lang="es-ES" sz="1200" dirty="0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ES" sz="1200" dirty="0" err="1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oficials</a:t>
            </a:r>
            <a:r>
              <a:rPr lang="es-ES" sz="1200" dirty="0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ES" sz="1200" dirty="0" err="1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competents</a:t>
            </a:r>
            <a:r>
              <a:rPr lang="es-ES" sz="1200" dirty="0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i de les </a:t>
            </a:r>
            <a:r>
              <a:rPr lang="es-ES" sz="1200" dirty="0" err="1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organitzacions</a:t>
            </a:r>
            <a:r>
              <a:rPr lang="es-ES" sz="1200" dirty="0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no </a:t>
            </a:r>
            <a:r>
              <a:rPr lang="es-ES" sz="1200" dirty="0" err="1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governamentals</a:t>
            </a:r>
            <a:r>
              <a:rPr lang="es-ES" sz="1200" dirty="0">
                <a:solidFill>
                  <a:schemeClr val="accent1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(ONG).</a:t>
            </a:r>
            <a:endParaRPr lang="es-ES" sz="1200" dirty="0">
              <a:solidFill>
                <a:schemeClr val="accent1"/>
              </a:solidFill>
              <a:effectLst/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7DB1C4F-A810-9218-2357-F614D83C1756}"/>
              </a:ext>
            </a:extLst>
          </p:cNvPr>
          <p:cNvSpPr txBox="1"/>
          <p:nvPr/>
        </p:nvSpPr>
        <p:spPr>
          <a:xfrm>
            <a:off x="3549924" y="3809104"/>
            <a:ext cx="2199861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s-ES" sz="3000" b="1" dirty="0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2</a:t>
            </a:r>
          </a:p>
          <a:p>
            <a:pPr fontAlgn="base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s-ES" sz="1400" b="1" dirty="0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Informar </a:t>
            </a:r>
            <a:r>
              <a:rPr lang="es-ES" sz="1400" b="1" dirty="0" err="1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l'opinió</a:t>
            </a:r>
            <a:r>
              <a:rPr lang="es-ES" sz="1400" b="1" dirty="0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pública. </a:t>
            </a:r>
            <a:r>
              <a:rPr lang="es-ES" sz="1200" dirty="0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No </a:t>
            </a:r>
            <a:r>
              <a:rPr lang="es-ES" sz="1200" dirty="0" err="1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n'hi</a:t>
            </a:r>
            <a:r>
              <a:rPr lang="es-ES" sz="1200" dirty="0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ha </a:t>
            </a:r>
            <a:r>
              <a:rPr lang="es-ES" sz="1200" dirty="0" err="1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prou</a:t>
            </a:r>
            <a:r>
              <a:rPr lang="es-ES" sz="1200" dirty="0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ES" sz="1200" dirty="0" err="1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amb</a:t>
            </a:r>
            <a:r>
              <a:rPr lang="es-ES" sz="1200" dirty="0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denunciar </a:t>
            </a:r>
            <a:r>
              <a:rPr lang="es-ES" sz="1200" dirty="0" err="1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els</a:t>
            </a:r>
            <a:r>
              <a:rPr lang="es-ES" sz="1200" dirty="0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ES" sz="1200" dirty="0" err="1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fets</a:t>
            </a:r>
            <a:r>
              <a:rPr lang="es-ES" sz="1200" dirty="0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ES" sz="1200" dirty="0" err="1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davant</a:t>
            </a:r>
            <a:r>
              <a:rPr lang="es-ES" sz="1200" dirty="0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de les </a:t>
            </a:r>
            <a:r>
              <a:rPr lang="es-ES" sz="1200" dirty="0" err="1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autoritats</a:t>
            </a:r>
            <a:r>
              <a:rPr lang="es-ES" sz="1200" dirty="0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. Cal </a:t>
            </a:r>
            <a:r>
              <a:rPr lang="es-ES" sz="1200" dirty="0" err="1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fer</a:t>
            </a:r>
            <a:r>
              <a:rPr lang="es-ES" sz="1200" dirty="0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ES" sz="1200" dirty="0" err="1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conèixer</a:t>
            </a:r>
            <a:r>
              <a:rPr lang="es-ES" sz="1200" dirty="0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la </a:t>
            </a:r>
            <a:r>
              <a:rPr lang="es-ES" sz="1200" dirty="0" err="1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situació</a:t>
            </a:r>
            <a:r>
              <a:rPr lang="es-ES" sz="1200" dirty="0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a </a:t>
            </a:r>
            <a:r>
              <a:rPr lang="es-ES" sz="1200" dirty="0" err="1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l'opinió</a:t>
            </a:r>
            <a:r>
              <a:rPr lang="es-ES" sz="1200" dirty="0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pública </a:t>
            </a:r>
            <a:r>
              <a:rPr lang="es-ES" sz="1200" dirty="0" err="1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amb</a:t>
            </a:r>
            <a:r>
              <a:rPr lang="es-ES" sz="1200" dirty="0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ES" sz="1200" dirty="0" err="1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els</a:t>
            </a:r>
            <a:r>
              <a:rPr lang="es-ES" sz="1200" dirty="0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ES" sz="1200" dirty="0" err="1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mitjans</a:t>
            </a:r>
            <a:r>
              <a:rPr lang="es-ES" sz="1200" dirty="0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que </a:t>
            </a:r>
            <a:r>
              <a:rPr lang="es-ES" sz="1200" dirty="0" err="1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tinguem</a:t>
            </a:r>
            <a:r>
              <a:rPr lang="es-ES" sz="1200" dirty="0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al </a:t>
            </a:r>
            <a:r>
              <a:rPr lang="es-ES" sz="1200" dirty="0" err="1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nostre</a:t>
            </a:r>
            <a:r>
              <a:rPr lang="es-ES" sz="1200" dirty="0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ES" sz="1200" dirty="0" err="1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abast</a:t>
            </a:r>
            <a:r>
              <a:rPr lang="es-ES" sz="1200" dirty="0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: </a:t>
            </a:r>
            <a:r>
              <a:rPr lang="es-ES" sz="1200" dirty="0" err="1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diaris</a:t>
            </a:r>
            <a:r>
              <a:rPr lang="es-ES" sz="1200" dirty="0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, </a:t>
            </a:r>
            <a:r>
              <a:rPr lang="es-ES" sz="1200" dirty="0" err="1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ràdio</a:t>
            </a:r>
            <a:r>
              <a:rPr lang="es-ES" sz="1200" dirty="0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, </a:t>
            </a:r>
            <a:r>
              <a:rPr lang="es-ES" sz="1200" dirty="0" err="1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televisió</a:t>
            </a:r>
            <a:r>
              <a:rPr lang="es-ES" sz="1200" dirty="0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, </a:t>
            </a:r>
            <a:r>
              <a:rPr lang="es-ES" sz="1200" dirty="0" err="1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butlletins</a:t>
            </a:r>
            <a:r>
              <a:rPr lang="es-ES" sz="1200" dirty="0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...</a:t>
            </a:r>
            <a:endParaRPr lang="es-ES" sz="1200" dirty="0">
              <a:solidFill>
                <a:schemeClr val="accent2"/>
              </a:solidFill>
              <a:effectLst/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F85932D4-99E0-AEB5-3FF5-7E55F02C51FE}"/>
              </a:ext>
            </a:extLst>
          </p:cNvPr>
          <p:cNvSpPr txBox="1"/>
          <p:nvPr/>
        </p:nvSpPr>
        <p:spPr>
          <a:xfrm>
            <a:off x="5925436" y="3802442"/>
            <a:ext cx="319377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s-ES" sz="3000" b="1" dirty="0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3</a:t>
            </a:r>
          </a:p>
          <a:p>
            <a:pPr fontAlgn="base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s-ES" sz="1400" b="1" dirty="0" err="1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Organitzar</a:t>
            </a:r>
            <a:r>
              <a:rPr lang="es-ES" sz="1400" b="1" dirty="0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ES" sz="1400" b="1" dirty="0" err="1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mobilitzacions</a:t>
            </a:r>
            <a:r>
              <a:rPr lang="es-ES" sz="1400" b="1" dirty="0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pacifiques de </a:t>
            </a:r>
            <a:r>
              <a:rPr lang="es-ES" sz="1400" b="1" dirty="0" err="1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pressió</a:t>
            </a:r>
            <a:r>
              <a:rPr lang="es-ES" sz="1400" b="1" dirty="0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.</a:t>
            </a:r>
            <a:r>
              <a:rPr lang="es-ES" sz="1400" dirty="0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ES" sz="1200" dirty="0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Si </a:t>
            </a:r>
            <a:r>
              <a:rPr lang="es-ES" sz="1200" dirty="0" err="1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els</a:t>
            </a:r>
            <a:r>
              <a:rPr lang="es-ES" sz="1200" dirty="0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ES" sz="1200" dirty="0" err="1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passos</a:t>
            </a:r>
            <a:r>
              <a:rPr lang="es-ES" sz="1200" dirty="0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ES" sz="1200" dirty="0" err="1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anteriors</a:t>
            </a:r>
            <a:r>
              <a:rPr lang="es-ES" sz="1200" dirty="0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no </a:t>
            </a:r>
            <a:r>
              <a:rPr lang="es-ES" sz="1200" dirty="0" err="1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són</a:t>
            </a:r>
            <a:r>
              <a:rPr lang="es-ES" sz="1200" dirty="0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ES" sz="1200" dirty="0" err="1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suficients</a:t>
            </a:r>
            <a:r>
              <a:rPr lang="es-ES" sz="1200" dirty="0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per solucionar el problema, </a:t>
            </a:r>
            <a:r>
              <a:rPr lang="es-ES" sz="1200" dirty="0" err="1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tenim</a:t>
            </a:r>
            <a:r>
              <a:rPr lang="es-ES" sz="1200" dirty="0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el </a:t>
            </a:r>
            <a:r>
              <a:rPr lang="es-ES" sz="1200" dirty="0" err="1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dret</a:t>
            </a:r>
            <a:r>
              <a:rPr lang="es-ES" sz="1200" dirty="0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ES" sz="1200" dirty="0" err="1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d'organitzar</a:t>
            </a:r>
            <a:r>
              <a:rPr lang="es-ES" sz="1200" dirty="0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ES" sz="1200" dirty="0" err="1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accions</a:t>
            </a:r>
            <a:r>
              <a:rPr lang="es-ES" sz="1200" dirty="0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pacifiques de </a:t>
            </a:r>
            <a:r>
              <a:rPr lang="es-ES" sz="1200" dirty="0" err="1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pressió</a:t>
            </a:r>
            <a:r>
              <a:rPr lang="es-ES" sz="1200" dirty="0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. Per </a:t>
            </a:r>
            <a:r>
              <a:rPr lang="es-ES" sz="1200" dirty="0" err="1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exemple</a:t>
            </a:r>
            <a:r>
              <a:rPr lang="es-ES" sz="1200" dirty="0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, </a:t>
            </a:r>
            <a:r>
              <a:rPr lang="es-ES" sz="1200" dirty="0" err="1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podem</a:t>
            </a:r>
            <a:r>
              <a:rPr lang="es-ES" sz="1200" dirty="0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ES" sz="1200" dirty="0" err="1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organitzar</a:t>
            </a:r>
            <a:r>
              <a:rPr lang="es-ES" sz="1200" dirty="0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ES" sz="1200" dirty="0" err="1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marxes</a:t>
            </a:r>
            <a:r>
              <a:rPr lang="es-ES" sz="1200" dirty="0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, </a:t>
            </a:r>
            <a:r>
              <a:rPr lang="es-ES" sz="1200" dirty="0" err="1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manifestacions</a:t>
            </a:r>
            <a:r>
              <a:rPr lang="es-ES" sz="1200" dirty="0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en </a:t>
            </a:r>
            <a:r>
              <a:rPr lang="es-ES" sz="1200" dirty="0" err="1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llocs</a:t>
            </a:r>
            <a:r>
              <a:rPr lang="es-ES" sz="1200" dirty="0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ES" sz="1200" dirty="0" err="1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clau</a:t>
            </a:r>
            <a:r>
              <a:rPr lang="es-ES" sz="1200" dirty="0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, </a:t>
            </a:r>
            <a:r>
              <a:rPr lang="es-ES" sz="1200" dirty="0" err="1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penjades</a:t>
            </a:r>
            <a:r>
              <a:rPr lang="es-ES" sz="1200" dirty="0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de </a:t>
            </a:r>
            <a:r>
              <a:rPr lang="es-ES" sz="1200" dirty="0" err="1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pancartes</a:t>
            </a:r>
            <a:r>
              <a:rPr lang="es-ES" sz="1200" dirty="0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o </a:t>
            </a:r>
            <a:r>
              <a:rPr lang="es-ES" sz="1200" dirty="0" err="1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cartells</a:t>
            </a:r>
            <a:r>
              <a:rPr lang="es-ES" sz="1200" dirty="0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, etc. </a:t>
            </a:r>
            <a:r>
              <a:rPr lang="es-ES" sz="1200" dirty="0" err="1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Aquestes</a:t>
            </a:r>
            <a:r>
              <a:rPr lang="es-ES" sz="1200" dirty="0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ES" sz="1200" dirty="0" err="1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estratègies</a:t>
            </a:r>
            <a:r>
              <a:rPr lang="es-ES" sz="1200" dirty="0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ES" sz="1200" dirty="0" err="1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s'han</a:t>
            </a:r>
            <a:r>
              <a:rPr lang="es-ES" sz="1200" dirty="0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ES" sz="1200" dirty="0" err="1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d'adequar</a:t>
            </a:r>
            <a:r>
              <a:rPr lang="es-ES" sz="1200" dirty="0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a la </a:t>
            </a:r>
            <a:r>
              <a:rPr lang="es-ES" sz="1200" dirty="0" err="1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situació</a:t>
            </a:r>
            <a:r>
              <a:rPr lang="es-ES" sz="1200" dirty="0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denunciada, i </a:t>
            </a:r>
            <a:r>
              <a:rPr lang="es-ES" sz="1200" dirty="0" err="1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hem</a:t>
            </a:r>
            <a:r>
              <a:rPr lang="es-ES" sz="1200" dirty="0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de tractar </a:t>
            </a:r>
            <a:r>
              <a:rPr lang="es-ES" sz="1200" dirty="0" err="1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d'involucrar</a:t>
            </a:r>
            <a:r>
              <a:rPr lang="es-ES" sz="1200" dirty="0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la </a:t>
            </a:r>
            <a:r>
              <a:rPr lang="es-ES" sz="1200" dirty="0" err="1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major</a:t>
            </a:r>
            <a:r>
              <a:rPr lang="es-ES" sz="1200" dirty="0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ES" sz="1200" dirty="0" err="1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quantitat</a:t>
            </a:r>
            <a:r>
              <a:rPr lang="es-ES" sz="1200" dirty="0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de persones afectades i també </a:t>
            </a:r>
            <a:r>
              <a:rPr lang="es-ES" sz="1200" dirty="0" err="1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els</a:t>
            </a:r>
            <a:r>
              <a:rPr lang="es-ES" sz="1200" dirty="0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ES" sz="1200" dirty="0" err="1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altres</a:t>
            </a:r>
            <a:r>
              <a:rPr lang="es-ES" sz="1200" dirty="0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que se </a:t>
            </a:r>
            <a:r>
              <a:rPr lang="es-ES" sz="1200" dirty="0" err="1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solidaritzin</a:t>
            </a:r>
            <a:r>
              <a:rPr lang="es-ES" sz="1200" dirty="0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ES" sz="1200" dirty="0" err="1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amb</a:t>
            </a:r>
            <a:r>
              <a:rPr lang="es-ES" sz="1200" dirty="0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la </a:t>
            </a:r>
            <a:r>
              <a:rPr lang="es-ES" sz="1200" dirty="0" err="1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nostra</a:t>
            </a:r>
            <a:r>
              <a:rPr lang="es-ES" sz="1200" dirty="0">
                <a:solidFill>
                  <a:schemeClr val="accent6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tasca.</a:t>
            </a:r>
            <a:endParaRPr lang="es-ES" sz="1200" dirty="0">
              <a:solidFill>
                <a:schemeClr val="accent6"/>
              </a:solidFill>
              <a:effectLst/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62FC9F7-6508-B7DF-D657-0AF185E69C6E}"/>
              </a:ext>
            </a:extLst>
          </p:cNvPr>
          <p:cNvSpPr txBox="1"/>
          <p:nvPr/>
        </p:nvSpPr>
        <p:spPr>
          <a:xfrm>
            <a:off x="9175420" y="3857194"/>
            <a:ext cx="2153477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s-ES" sz="3000" b="1" dirty="0">
                <a:solidFill>
                  <a:schemeClr val="accent5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4</a:t>
            </a:r>
          </a:p>
          <a:p>
            <a:pPr fontAlgn="base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s-ES" sz="1400" b="1" dirty="0">
                <a:solidFill>
                  <a:schemeClr val="accent5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Reflexionar-hi </a:t>
            </a:r>
            <a:r>
              <a:rPr lang="es-ES" sz="1400" b="1" dirty="0" err="1">
                <a:solidFill>
                  <a:schemeClr val="accent5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amb</a:t>
            </a:r>
            <a:r>
              <a:rPr lang="es-ES" sz="1400" b="1" dirty="0">
                <a:solidFill>
                  <a:schemeClr val="accent5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la </a:t>
            </a:r>
            <a:r>
              <a:rPr lang="es-ES" sz="1400" b="1" dirty="0" err="1">
                <a:solidFill>
                  <a:schemeClr val="accent5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comunitat</a:t>
            </a:r>
            <a:r>
              <a:rPr lang="es-ES" sz="1200" b="1" dirty="0">
                <a:solidFill>
                  <a:schemeClr val="accent5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. </a:t>
            </a:r>
            <a:r>
              <a:rPr lang="es-ES" sz="1200" dirty="0" err="1">
                <a:solidFill>
                  <a:schemeClr val="accent5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És</a:t>
            </a:r>
            <a:r>
              <a:rPr lang="es-ES" sz="1200" dirty="0">
                <a:solidFill>
                  <a:schemeClr val="accent5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ES" sz="1200" dirty="0" err="1">
                <a:solidFill>
                  <a:schemeClr val="accent5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convenient</a:t>
            </a:r>
            <a:r>
              <a:rPr lang="es-ES" sz="1200" dirty="0">
                <a:solidFill>
                  <a:schemeClr val="accent5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reunir persones a la </a:t>
            </a:r>
            <a:r>
              <a:rPr lang="es-ES" sz="1200" dirty="0" err="1">
                <a:solidFill>
                  <a:schemeClr val="accent5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nostra</a:t>
            </a:r>
            <a:r>
              <a:rPr lang="es-ES" sz="1200" dirty="0">
                <a:solidFill>
                  <a:schemeClr val="accent5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tasca, </a:t>
            </a:r>
            <a:r>
              <a:rPr lang="es-ES" sz="1200" dirty="0" err="1">
                <a:solidFill>
                  <a:schemeClr val="accent5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família</a:t>
            </a:r>
            <a:r>
              <a:rPr lang="es-ES" sz="1200" dirty="0">
                <a:solidFill>
                  <a:schemeClr val="accent5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, centre </a:t>
            </a:r>
            <a:r>
              <a:rPr lang="es-ES" sz="1200" dirty="0" err="1">
                <a:solidFill>
                  <a:schemeClr val="accent5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on</a:t>
            </a:r>
            <a:r>
              <a:rPr lang="es-ES" sz="1200" dirty="0">
                <a:solidFill>
                  <a:schemeClr val="accent5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ES" sz="1200" dirty="0" err="1">
                <a:solidFill>
                  <a:schemeClr val="accent5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estudiem</a:t>
            </a:r>
            <a:r>
              <a:rPr lang="es-ES" sz="1200" dirty="0">
                <a:solidFill>
                  <a:schemeClr val="accent5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o </a:t>
            </a:r>
            <a:r>
              <a:rPr lang="es-ES" sz="1200" dirty="0" err="1">
                <a:solidFill>
                  <a:schemeClr val="accent5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amistats</a:t>
            </a:r>
            <a:r>
              <a:rPr lang="es-ES" sz="1200" dirty="0">
                <a:solidFill>
                  <a:schemeClr val="accent5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per dialogar sobre la </a:t>
            </a:r>
            <a:r>
              <a:rPr lang="es-ES" sz="1200" dirty="0" err="1">
                <a:solidFill>
                  <a:schemeClr val="accent5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situació</a:t>
            </a:r>
            <a:r>
              <a:rPr lang="es-ES" sz="1200" dirty="0">
                <a:solidFill>
                  <a:schemeClr val="accent5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denunciada, </a:t>
            </a:r>
            <a:r>
              <a:rPr lang="es-ES" sz="1200" dirty="0" err="1">
                <a:solidFill>
                  <a:schemeClr val="accent5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analitzar</a:t>
            </a:r>
            <a:r>
              <a:rPr lang="es-ES" sz="1200" dirty="0">
                <a:solidFill>
                  <a:schemeClr val="accent5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-la i buscar </a:t>
            </a:r>
            <a:r>
              <a:rPr lang="es-ES" sz="1200" dirty="0" err="1">
                <a:solidFill>
                  <a:schemeClr val="accent5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col·lectivament</a:t>
            </a:r>
            <a:r>
              <a:rPr lang="es-ES" sz="1200" dirty="0">
                <a:solidFill>
                  <a:schemeClr val="accent5"/>
                </a:solidFill>
                <a:effectLst/>
                <a:latin typeface="+mj-lt"/>
                <a:ea typeface="Times New Roman" panose="02020603050405020304" pitchFamily="18" charset="0"/>
                <a:cs typeface="Courier New" panose="02070309020205020404" pitchFamily="49" charset="0"/>
              </a:rPr>
              <a:t> alternatives per afrontar-la.</a:t>
            </a:r>
            <a:endParaRPr lang="es-ES" sz="1200" dirty="0">
              <a:solidFill>
                <a:schemeClr val="accent5"/>
              </a:solidFill>
              <a:effectLst/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B0D183B2-DDD7-D0CD-54D0-9FB8C06F1024}"/>
              </a:ext>
            </a:extLst>
          </p:cNvPr>
          <p:cNvSpPr txBox="1"/>
          <p:nvPr/>
        </p:nvSpPr>
        <p:spPr>
          <a:xfrm>
            <a:off x="7355903" y="6386807"/>
            <a:ext cx="3756990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s-ES" sz="1000" dirty="0">
                <a:latin typeface="+mj-lt"/>
                <a:ea typeface="Times New Roman" panose="02020603050405020304" pitchFamily="18" charset="0"/>
              </a:rPr>
              <a:t>Font: </a:t>
            </a:r>
            <a:r>
              <a:rPr lang="es-ES" sz="1000" dirty="0">
                <a:effectLst/>
                <a:latin typeface="+mj-lt"/>
                <a:ea typeface="Times New Roman" panose="02020603050405020304" pitchFamily="18" charset="0"/>
              </a:rPr>
              <a:t>https://</a:t>
            </a:r>
            <a:r>
              <a:rPr lang="es-ES" sz="1000" dirty="0" err="1">
                <a:effectLst/>
                <a:latin typeface="+mj-lt"/>
                <a:ea typeface="Times New Roman" panose="02020603050405020304" pitchFamily="18" charset="0"/>
              </a:rPr>
              <a:t>blocs.xtec.cat</a:t>
            </a:r>
            <a:r>
              <a:rPr lang="es-ES" sz="1000" dirty="0">
                <a:effectLst/>
                <a:latin typeface="+mj-lt"/>
                <a:ea typeface="Times New Roman" panose="02020603050405020304" pitchFamily="18" charset="0"/>
              </a:rPr>
              <a:t>/</a:t>
            </a:r>
            <a:r>
              <a:rPr lang="es-ES" sz="1000" dirty="0" err="1">
                <a:effectLst/>
                <a:latin typeface="+mj-lt"/>
                <a:ea typeface="Times New Roman" panose="02020603050405020304" pitchFamily="18" charset="0"/>
              </a:rPr>
              <a:t>parlemdedrets</a:t>
            </a:r>
            <a:r>
              <a:rPr lang="es-ES" sz="1000" dirty="0">
                <a:effectLst/>
                <a:latin typeface="+mj-lt"/>
                <a:ea typeface="Times New Roman" panose="02020603050405020304" pitchFamily="18" charset="0"/>
              </a:rPr>
              <a:t>/</a:t>
            </a:r>
            <a:r>
              <a:rPr lang="es-ES" sz="1000" dirty="0" err="1">
                <a:effectLst/>
                <a:latin typeface="+mj-lt"/>
                <a:ea typeface="Times New Roman" panose="02020603050405020304" pitchFamily="18" charset="0"/>
              </a:rPr>
              <a:t>drets-humans-epileg</a:t>
            </a:r>
            <a:r>
              <a:rPr lang="es-ES" sz="1000" dirty="0">
                <a:effectLst/>
                <a:latin typeface="+mj-lt"/>
                <a:ea typeface="Times New Roman" panose="02020603050405020304" pitchFamily="18" charset="0"/>
              </a:rPr>
              <a:t>/</a:t>
            </a:r>
          </a:p>
        </p:txBody>
      </p: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92EC7163-E011-38BF-E531-DC62A4E47C4E}"/>
              </a:ext>
            </a:extLst>
          </p:cNvPr>
          <p:cNvSpPr txBox="1">
            <a:spLocks/>
          </p:cNvSpPr>
          <p:nvPr/>
        </p:nvSpPr>
        <p:spPr>
          <a:xfrm>
            <a:off x="1896533" y="196064"/>
            <a:ext cx="8398933" cy="46166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a-ES" sz="1900" b="1" dirty="0">
                <a:solidFill>
                  <a:schemeClr val="accent2"/>
                </a:solidFill>
                <a:latin typeface="Segoe Script" panose="020B0804020000000003" pitchFamily="34" charset="0"/>
              </a:rPr>
              <a:t>Els drets dels infants. </a:t>
            </a:r>
            <a:r>
              <a:rPr lang="es-ES" sz="1900" b="1" dirty="0" err="1">
                <a:solidFill>
                  <a:schemeClr val="accent2"/>
                </a:solidFill>
                <a:latin typeface="Segoe Script" panose="020B08040200000000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Què</a:t>
            </a:r>
            <a:r>
              <a:rPr lang="es-ES" sz="1900" b="1" dirty="0">
                <a:solidFill>
                  <a:schemeClr val="accent2"/>
                </a:solidFill>
                <a:latin typeface="Segoe Script" panose="020B08040200000000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1900" b="1" dirty="0" err="1">
                <a:solidFill>
                  <a:schemeClr val="accent2"/>
                </a:solidFill>
                <a:latin typeface="Segoe Script" panose="020B08040200000000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</a:t>
            </a:r>
            <a:r>
              <a:rPr lang="es-ES" sz="1900" b="1" dirty="0">
                <a:solidFill>
                  <a:schemeClr val="accent2"/>
                </a:solidFill>
                <a:latin typeface="Segoe Script" panose="020B08040200000000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1900" b="1" dirty="0" err="1">
                <a:solidFill>
                  <a:schemeClr val="accent2"/>
                </a:solidFill>
                <a:latin typeface="Segoe Script" panose="020B08040200000000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s-ES" sz="1900" b="1" dirty="0">
                <a:solidFill>
                  <a:schemeClr val="accent2"/>
                </a:solidFill>
                <a:latin typeface="Segoe Script" panose="020B08040200000000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1900" b="1" dirty="0" err="1">
                <a:solidFill>
                  <a:schemeClr val="accent2"/>
                </a:solidFill>
                <a:latin typeface="Segoe Script" panose="020B08040200000000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detectem</a:t>
            </a:r>
            <a:r>
              <a:rPr lang="es-ES" sz="1900" b="1" dirty="0">
                <a:solidFill>
                  <a:schemeClr val="accent2"/>
                </a:solidFill>
                <a:latin typeface="Segoe Script" panose="020B08040200000000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una </a:t>
            </a:r>
            <a:r>
              <a:rPr lang="es-ES" sz="1900" b="1" dirty="0" err="1">
                <a:solidFill>
                  <a:schemeClr val="accent2"/>
                </a:solidFill>
                <a:latin typeface="Segoe Script" panose="020B08040200000000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vulneració</a:t>
            </a:r>
            <a:r>
              <a:rPr lang="es-ES" sz="1900" b="1" dirty="0">
                <a:solidFill>
                  <a:schemeClr val="accent2"/>
                </a:solidFill>
                <a:latin typeface="Segoe Script" panose="020B08040200000000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1900" b="1" dirty="0" err="1">
                <a:solidFill>
                  <a:schemeClr val="accent2"/>
                </a:solidFill>
                <a:latin typeface="Segoe Script" panose="020B08040200000000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dels</a:t>
            </a:r>
            <a:r>
              <a:rPr lang="es-ES" sz="1900" b="1" dirty="0">
                <a:solidFill>
                  <a:schemeClr val="accent2"/>
                </a:solidFill>
                <a:latin typeface="Segoe Script" panose="020B08040200000000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1900" b="1" dirty="0" err="1">
                <a:solidFill>
                  <a:schemeClr val="accent2"/>
                </a:solidFill>
                <a:latin typeface="Segoe Script" panose="020B08040200000000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drets</a:t>
            </a:r>
            <a:r>
              <a:rPr lang="es-ES" sz="1900" b="1" dirty="0">
                <a:solidFill>
                  <a:schemeClr val="accent2"/>
                </a:solidFill>
                <a:latin typeface="Segoe Script" panose="020B08040200000000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a-ES" sz="1000" b="1" dirty="0">
              <a:solidFill>
                <a:schemeClr val="accent2"/>
              </a:solidFill>
              <a:latin typeface="Segoe Script" panose="020B0804020000000003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ca-ES" b="1" dirty="0">
              <a:solidFill>
                <a:schemeClr val="accent2"/>
              </a:solidFill>
              <a:latin typeface="Segoe Script" panose="020B0804020000000003" pitchFamily="34" charset="0"/>
            </a:endParaRPr>
          </a:p>
        </p:txBody>
      </p:sp>
      <p:pic>
        <p:nvPicPr>
          <p:cNvPr id="20" name="Gráfico 19" descr="Balanza de la justicia con relleno sólido">
            <a:extLst>
              <a:ext uri="{FF2B5EF4-FFF2-40B4-BE49-F238E27FC236}">
                <a16:creationId xmlns:a16="http://schemas.microsoft.com/office/drawing/2014/main" id="{5EFACF48-FBE4-16CE-2CFC-33ABC05701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506275" y="1108954"/>
            <a:ext cx="914400" cy="914400"/>
          </a:xfrm>
          <a:prstGeom prst="rect">
            <a:avLst/>
          </a:prstGeom>
        </p:spPr>
      </p:pic>
      <p:pic>
        <p:nvPicPr>
          <p:cNvPr id="22" name="Gráfico 21" descr="Claqueta con relleno sólido">
            <a:extLst>
              <a:ext uri="{FF2B5EF4-FFF2-40B4-BE49-F238E27FC236}">
                <a16:creationId xmlns:a16="http://schemas.microsoft.com/office/drawing/2014/main" id="{1207B5ED-43B1-6939-28F9-B02533E6042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93723" y="2971800"/>
            <a:ext cx="914400" cy="914400"/>
          </a:xfrm>
          <a:prstGeom prst="rect">
            <a:avLst/>
          </a:prstGeom>
        </p:spPr>
      </p:pic>
      <p:pic>
        <p:nvPicPr>
          <p:cNvPr id="25" name="Gráfico 24" descr="Ojo con relleno sólido">
            <a:extLst>
              <a:ext uri="{FF2B5EF4-FFF2-40B4-BE49-F238E27FC236}">
                <a16:creationId xmlns:a16="http://schemas.microsoft.com/office/drawing/2014/main" id="{6889671C-0B99-7F6D-655F-82B80220C9F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38535" y="1020015"/>
            <a:ext cx="914400" cy="914400"/>
          </a:xfrm>
          <a:prstGeom prst="rect">
            <a:avLst/>
          </a:prstGeom>
        </p:spPr>
      </p:pic>
      <p:pic>
        <p:nvPicPr>
          <p:cNvPr id="27" name="Gráfico 26" descr="Estrella con relleno sólido">
            <a:extLst>
              <a:ext uri="{FF2B5EF4-FFF2-40B4-BE49-F238E27FC236}">
                <a16:creationId xmlns:a16="http://schemas.microsoft.com/office/drawing/2014/main" id="{C0BD9B6C-E68B-3439-2709-22FD8A99D6D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003581" y="1760639"/>
            <a:ext cx="259212" cy="259212"/>
          </a:xfrm>
          <a:prstGeom prst="rect">
            <a:avLst/>
          </a:prstGeom>
        </p:spPr>
      </p:pic>
      <p:pic>
        <p:nvPicPr>
          <p:cNvPr id="28" name="Gráfico 27" descr="Estrella con relleno sólido">
            <a:extLst>
              <a:ext uri="{FF2B5EF4-FFF2-40B4-BE49-F238E27FC236}">
                <a16:creationId xmlns:a16="http://schemas.microsoft.com/office/drawing/2014/main" id="{1338448C-7C40-4DF9-9E43-0E1F25201FD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259526" y="1707716"/>
            <a:ext cx="259212" cy="259212"/>
          </a:xfrm>
          <a:prstGeom prst="rect">
            <a:avLst/>
          </a:prstGeom>
        </p:spPr>
      </p:pic>
      <p:pic>
        <p:nvPicPr>
          <p:cNvPr id="29" name="Gráfico 28" descr="Estrella con relleno sólido">
            <a:extLst>
              <a:ext uri="{FF2B5EF4-FFF2-40B4-BE49-F238E27FC236}">
                <a16:creationId xmlns:a16="http://schemas.microsoft.com/office/drawing/2014/main" id="{D6BB0814-4F66-76BF-CB9C-FEA59C6619D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700636" y="2870148"/>
            <a:ext cx="259212" cy="259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159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1016</TotalTime>
  <Words>322</Words>
  <Application>Microsoft Macintosh PowerPoint</Application>
  <PresentationFormat>Panorámica</PresentationFormat>
  <Paragraphs>16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Script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3</cp:revision>
  <cp:lastPrinted>2022-11-16T22:13:26Z</cp:lastPrinted>
  <dcterms:created xsi:type="dcterms:W3CDTF">2022-11-13T18:14:31Z</dcterms:created>
  <dcterms:modified xsi:type="dcterms:W3CDTF">2022-11-16T22:52:14Z</dcterms:modified>
</cp:coreProperties>
</file>