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96"/>
  </p:normalViewPr>
  <p:slideViewPr>
    <p:cSldViewPr snapToGrid="0">
      <p:cViewPr varScale="1">
        <p:scale>
          <a:sx n="76" d="100"/>
          <a:sy n="76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38748-A2D2-B079-C4F3-A0F4A5FE1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1BB7E7-F550-C394-AE42-97681A9C6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F62489-00A7-86F7-C875-166C575A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9CB91D-F3B9-F94C-99FF-A518A8AF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4DA5D-482C-2209-16D0-AA73D2D8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89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F3D05-6794-2993-0F80-9059AC46A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08E144-41B8-1594-88BC-48873B6C3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3B8309-4733-AD9B-A019-0C2F92FC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DFB69-EB7B-9DBC-71BF-1DB5CBBE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09054E-A3E8-32D0-7E70-E747E6CA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11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7451ED-7D2A-7492-9F88-C1778CE63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7FAD12-3ABD-EEE7-3F58-0C2A9E883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E1F10-46FD-DC7D-9B54-5074EF8F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F46FB8-861B-7F32-9D8C-5C455978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2C4E5-EF59-FA1D-75C7-ED32124A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700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E0032-BB8C-8A2B-FCE7-B6FCBD98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4D37D1-0E76-9383-A501-69C61B8E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7EF47-3F71-6F78-09B7-8477148C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4DF0-723C-97A0-992D-8CBD8E19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49599-DCA4-1B6E-2F08-10C0C0CB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9955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D13F0-E525-565C-7290-9C1D22D0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F573A-5E30-437C-4697-2B0F398BC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DEF330-F777-6708-CB03-A70097B0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172B3C-FF06-43DC-C14C-7B44E63B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E7C3E-6730-DBB0-31CE-CB22E78B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742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57EB7-E85E-67C0-A84F-3FA1E297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F5D5C1-12C2-203E-73DF-8A1948E91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15ED8A-ACEF-B8A7-6A09-1A22A8B30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90F2E-F4A6-9DA0-19B1-F611F2D0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28752D-3CBD-A366-1088-8E482F6D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349AF-C14F-7DDA-E3D5-5C1A1D58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0015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53AA0-5EC9-E2B6-1C23-4EEAB95B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3A4482-4E32-CEA5-9DCF-4060DB585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F1F7D6-E9F6-B57F-7D21-F1FCC79A6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2B37FC-1AB2-4D3B-F9FE-47A4C73F5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707902-849C-65B7-BE32-B6957353F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FCC5EC-3E22-5631-558F-DDA0E1F5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384C3B-5EE8-875C-F9BF-33D45DA6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4A7F9D-05AB-37D1-C2F6-214A499D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908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E4884-93FD-0F89-4668-C01B2D75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545837-63F4-192C-B82E-A929DD67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2D59CD-1199-F415-7EF3-DCDB07F3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5F820A-118A-AFEF-6B6A-3D86DDFC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8869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6E8137-707A-250E-DB56-F14CDDFB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EF7FC9-3070-BEB4-6785-F565FC75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7CA6F0-DECE-85C2-1853-9EBB0242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09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BD655-F3C5-F689-258E-12C04E4E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DE95F-71E3-2CA7-4F92-4EF19E1F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12A237-EE4D-11C0-D406-10CE3F44F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5BA1FF-BE14-74AE-4A0B-2CD01768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9EAA64-DB22-B3C2-3BA6-24E774AB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D5E249-B58F-02AC-4527-B13D7F81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1481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1CDBF-DADB-607C-888F-A519DD6F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B6936E-24EC-6FC6-610C-559EE0E4E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32BAEB-E22F-18F7-D751-65737965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7F36E5-8D0D-E2D8-9A5D-A53AA959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092ABE-2975-9F25-5811-569829E5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B7F88-C2B6-AEB3-EAC0-6D85DE83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81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6C0F3F-EFD5-A802-2AC4-ECFC4703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7ECB8-E0C5-7F55-F743-78B5C7B5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18199-858F-8683-2618-4EF8150EA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B865-C23E-434E-98F2-5123FAC08249}" type="datetimeFigureOut">
              <a:rPr lang="ca-ES" smtClean="0"/>
              <a:t>16/11/22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AAD9C-BC41-153B-A5D0-511CAAA31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7D9FE9-3476-FE6B-82D3-A4E126664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31A4-02AB-C342-A3C8-B182B9139DD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47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ccma.cat/catradio/el-mati-de-catalunya-radio/el-mon-arriba-als-8000-milions-pero-com/noticia/3195819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6CBA29-6F9C-7CA5-5867-B4799F40024A}"/>
              </a:ext>
            </a:extLst>
          </p:cNvPr>
          <p:cNvSpPr txBox="1"/>
          <p:nvPr/>
        </p:nvSpPr>
        <p:spPr>
          <a:xfrm>
            <a:off x="6420675" y="784718"/>
            <a:ext cx="481054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a-ES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Script" panose="020B0804020000000003" pitchFamily="34" charset="0"/>
              </a:rPr>
              <a:t>2 JUTJAR</a:t>
            </a:r>
          </a:p>
          <a:p>
            <a:r>
              <a:rPr lang="ca-ES" sz="1200" dirty="0">
                <a:latin typeface="Segoe Script" panose="020B0804020000000003" pitchFamily="34" charset="0"/>
              </a:rPr>
              <a:t>Jesús diu: “DEIXEU QUE ELS INFANTS VINGUIN A MI”</a:t>
            </a:r>
            <a:r>
              <a:rPr lang="es-ES" sz="1200" dirty="0">
                <a:latin typeface="Segoe Script" panose="020B0804020000000003" pitchFamily="34" charset="0"/>
              </a:rPr>
              <a:t> (Mc 10,14). </a:t>
            </a:r>
            <a:endParaRPr lang="ca-ES" sz="1200" dirty="0">
              <a:latin typeface="Segoe Script" panose="020B0804020000000003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1FBB6DE-3C80-741A-028F-F71C733081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3761" y="800794"/>
            <a:ext cx="4131365" cy="155478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a-ES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Script" panose="020B0804020000000003" pitchFamily="34" charset="0"/>
              </a:rPr>
              <a:t>1 VEURE</a:t>
            </a:r>
          </a:p>
          <a:p>
            <a:pPr marL="0" indent="0">
              <a:buNone/>
            </a:pPr>
            <a:r>
              <a:rPr lang="ca-ES" sz="1200" dirty="0">
                <a:latin typeface="Segoe Script" panose="020B0804020000000003" pitchFamily="34" charset="0"/>
                <a:hlinkClick r:id="rId2"/>
              </a:rPr>
              <a:t>El món arriba als 8.000 milions, però com? d'Albert Segura, pels Matins de Catalunya Radio</a:t>
            </a:r>
            <a:endParaRPr lang="ca-ES" sz="1200" dirty="0">
              <a:latin typeface="Segoe Script" panose="020B0804020000000003" pitchFamily="34" charset="0"/>
            </a:endParaRP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16F06C6-B38D-5359-7DA1-C92F69CEBC8B}"/>
              </a:ext>
            </a:extLst>
          </p:cNvPr>
          <p:cNvGrpSpPr/>
          <p:nvPr/>
        </p:nvGrpSpPr>
        <p:grpSpPr>
          <a:xfrm>
            <a:off x="1808123" y="2849924"/>
            <a:ext cx="8575752" cy="1019134"/>
            <a:chOff x="1025448" y="2624904"/>
            <a:chExt cx="8575752" cy="1019134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716D4EDA-45EC-58B6-2A8D-E7747BE9E810}"/>
                </a:ext>
              </a:extLst>
            </p:cNvPr>
            <p:cNvSpPr txBox="1"/>
            <p:nvPr/>
          </p:nvSpPr>
          <p:spPr>
            <a:xfrm>
              <a:off x="1025448" y="2628375"/>
              <a:ext cx="5151725" cy="1015663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ca-ES" sz="6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Script" panose="020B0804020000000003" pitchFamily="34" charset="0"/>
                </a:rPr>
                <a:t>3 ACTUAR</a:t>
              </a:r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7E1B10B8-D96E-CB54-6786-AD8285B0DC3D}"/>
                </a:ext>
              </a:extLst>
            </p:cNvPr>
            <p:cNvSpPr txBox="1"/>
            <p:nvPr/>
          </p:nvSpPr>
          <p:spPr>
            <a:xfrm>
              <a:off x="6177173" y="2624904"/>
              <a:ext cx="3424027" cy="1015663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 anchor="ctr">
              <a:spAutoFit/>
            </a:bodyPr>
            <a:lstStyle/>
            <a:p>
              <a:pPr fontAlgn="base">
                <a:spcAft>
                  <a:spcPts val="2020"/>
                </a:spcAft>
              </a:pP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Quan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tinguem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coneixement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d’una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violació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dels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drets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dels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infants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i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joves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o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quan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ens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afecta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personalment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,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hem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de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tenir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en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compte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un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seguit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</a:t>
              </a:r>
              <a:r>
                <a:rPr lang="es-ES" sz="1200" dirty="0" err="1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d’estratègies</a:t>
              </a:r>
              <a:r>
                <a:rPr lang="es-ES" sz="1200" dirty="0">
                  <a:solidFill>
                    <a:srgbClr val="333333"/>
                  </a:solidFill>
                  <a:effectLst/>
                  <a:latin typeface="Segoe Script" panose="020B0804020000000003" pitchFamily="34" charset="0"/>
                  <a:ea typeface="Times New Roman" panose="02020603050405020304" pitchFamily="18" charset="0"/>
                </a:rPr>
                <a:t> per defensar-nos</a:t>
              </a:r>
              <a:r>
                <a:rPr lang="es-ES" sz="1200" dirty="0">
                  <a:solidFill>
                    <a:srgbClr val="333333"/>
                  </a:solidFill>
                  <a:latin typeface="Segoe Script" panose="020B0804020000000003" pitchFamily="34" charset="0"/>
                  <a:ea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BF9FCBC6-E8A1-4EDC-213E-818B924B60DB}"/>
              </a:ext>
            </a:extLst>
          </p:cNvPr>
          <p:cNvSpPr txBox="1"/>
          <p:nvPr/>
        </p:nvSpPr>
        <p:spPr>
          <a:xfrm>
            <a:off x="771937" y="3838313"/>
            <a:ext cx="24251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000" b="1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</a:p>
          <a:p>
            <a:pPr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1400" b="1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Denunciar la </a:t>
            </a:r>
            <a:r>
              <a:rPr lang="es-ES" sz="1400" b="1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situació</a:t>
            </a:r>
            <a:r>
              <a:rPr lang="es-ES" sz="1400" b="1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Per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fer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una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denúncia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hem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d'informar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-nos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completament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la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situació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sense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exagerar-la,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sense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incloure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-hi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informacions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que no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consten,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sense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afegir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ni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treure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res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als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fets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així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denúncia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tindrà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més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crèdit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i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serà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respectada. La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denúncia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s'ha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presentar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davant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dels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organismes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oficials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competents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i de les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organitzacions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no </a:t>
            </a:r>
            <a:r>
              <a:rPr lang="es-ES" sz="1200" dirty="0" err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governamentals</a:t>
            </a:r>
            <a:r>
              <a:rPr lang="es-ES" sz="1200" dirty="0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(ONG).</a:t>
            </a:r>
            <a:endParaRPr lang="es-ES" sz="1200" dirty="0">
              <a:solidFill>
                <a:schemeClr val="accent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7DB1C4F-A810-9218-2357-F614D83C1756}"/>
              </a:ext>
            </a:extLst>
          </p:cNvPr>
          <p:cNvSpPr txBox="1"/>
          <p:nvPr/>
        </p:nvSpPr>
        <p:spPr>
          <a:xfrm>
            <a:off x="3549924" y="3809104"/>
            <a:ext cx="219986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000" b="1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</a:p>
          <a:p>
            <a:pPr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1400" b="1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Informar </a:t>
            </a:r>
            <a:r>
              <a:rPr lang="es-ES" sz="1400" b="1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l'opinió</a:t>
            </a:r>
            <a:r>
              <a:rPr lang="es-ES" sz="1400" b="1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pública. 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No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n'hi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ha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prou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amb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denunciar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els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fets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davant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les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autoritats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 Cal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fer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conèixer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situació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l'opinió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pública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amb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els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mitjans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que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tinguem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nostre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abast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diaris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ràdio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televisió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butlletins</a:t>
            </a:r>
            <a:r>
              <a:rPr lang="es-ES" sz="1200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...</a:t>
            </a:r>
            <a:endParaRPr lang="es-ES" sz="1200" dirty="0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5932D4-99E0-AEB5-3FF5-7E55F02C51FE}"/>
              </a:ext>
            </a:extLst>
          </p:cNvPr>
          <p:cNvSpPr txBox="1"/>
          <p:nvPr/>
        </p:nvSpPr>
        <p:spPr>
          <a:xfrm>
            <a:off x="5925436" y="3802442"/>
            <a:ext cx="31937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000" b="1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</a:p>
          <a:p>
            <a:pPr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1400" b="1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Organitzar</a:t>
            </a:r>
            <a:r>
              <a:rPr lang="es-ES" sz="1400" b="1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400" b="1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mobilitzacions</a:t>
            </a:r>
            <a:r>
              <a:rPr lang="es-ES" sz="1400" b="1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pacifiques de </a:t>
            </a:r>
            <a:r>
              <a:rPr lang="es-ES" sz="1400" b="1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pressió</a:t>
            </a:r>
            <a:r>
              <a:rPr lang="es-ES" sz="1400" b="1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s-ES" sz="14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els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passos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anteriors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no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són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suficients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per solucionar el problema,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tenim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el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dret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d'organitzar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accions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pacifiques de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pressió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 Per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exemple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podem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organitzar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marxes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manifestacions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en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llocs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clau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penjades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pancartes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o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cartells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etc.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Aquestes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estratègies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s'han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d'adequar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 la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situació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denunciada, i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hem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tractar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d'involucrar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major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quantitat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 persones afectades i també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els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altres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que se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solidaritzin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amb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s-ES" sz="1200" dirty="0" err="1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nostra</a:t>
            </a:r>
            <a:r>
              <a:rPr lang="es-ES" sz="1200" dirty="0">
                <a:solidFill>
                  <a:schemeClr val="accent6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tasca.</a:t>
            </a:r>
            <a:endParaRPr lang="es-ES" sz="1200" dirty="0">
              <a:solidFill>
                <a:schemeClr val="accent6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2FC9F7-6508-B7DF-D657-0AF185E69C6E}"/>
              </a:ext>
            </a:extLst>
          </p:cNvPr>
          <p:cNvSpPr txBox="1"/>
          <p:nvPr/>
        </p:nvSpPr>
        <p:spPr>
          <a:xfrm>
            <a:off x="9175420" y="3857194"/>
            <a:ext cx="215347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3000" b="1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</a:p>
          <a:p>
            <a:pPr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1400" b="1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Reflexionar-hi </a:t>
            </a:r>
            <a:r>
              <a:rPr lang="es-ES" sz="1400" b="1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amb</a:t>
            </a:r>
            <a:r>
              <a:rPr lang="es-ES" sz="1400" b="1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s-ES" sz="1400" b="1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comunitat</a:t>
            </a:r>
            <a:r>
              <a:rPr lang="es-ES" sz="1200" b="1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És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convenient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reunir persones a la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nostra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tasca,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família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centre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on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estudiem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o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amistats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per dialogar sobre la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situació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denunciada,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analitzar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-la i buscar </a:t>
            </a:r>
            <a:r>
              <a:rPr lang="es-ES" sz="1200" dirty="0" err="1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col·lectivament</a:t>
            </a:r>
            <a:r>
              <a:rPr lang="es-ES" sz="1200" dirty="0">
                <a:solidFill>
                  <a:schemeClr val="accent5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alternatives per afrontar-la.</a:t>
            </a:r>
            <a:endParaRPr lang="es-ES" sz="1200" dirty="0">
              <a:solidFill>
                <a:schemeClr val="accent5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D183B2-DDD7-D0CD-54D0-9FB8C06F1024}"/>
              </a:ext>
            </a:extLst>
          </p:cNvPr>
          <p:cNvSpPr txBox="1"/>
          <p:nvPr/>
        </p:nvSpPr>
        <p:spPr>
          <a:xfrm>
            <a:off x="7355903" y="6386807"/>
            <a:ext cx="375699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s-ES" sz="1000" dirty="0">
                <a:latin typeface="+mj-lt"/>
                <a:ea typeface="Times New Roman" panose="02020603050405020304" pitchFamily="18" charset="0"/>
              </a:rPr>
              <a:t>Font: </a:t>
            </a:r>
            <a:r>
              <a:rPr lang="es-ES" sz="1000" dirty="0">
                <a:effectLst/>
                <a:latin typeface="+mj-lt"/>
                <a:ea typeface="Times New Roman" panose="02020603050405020304" pitchFamily="18" charset="0"/>
              </a:rPr>
              <a:t>https://</a:t>
            </a:r>
            <a:r>
              <a:rPr lang="es-ES" sz="1000" dirty="0" err="1">
                <a:effectLst/>
                <a:latin typeface="+mj-lt"/>
                <a:ea typeface="Times New Roman" panose="02020603050405020304" pitchFamily="18" charset="0"/>
              </a:rPr>
              <a:t>blocs.xtec.cat</a:t>
            </a:r>
            <a:r>
              <a:rPr lang="es-ES" sz="1000" dirty="0">
                <a:effectLst/>
                <a:latin typeface="+mj-lt"/>
                <a:ea typeface="Times New Roman" panose="02020603050405020304" pitchFamily="18" charset="0"/>
              </a:rPr>
              <a:t>/</a:t>
            </a:r>
            <a:r>
              <a:rPr lang="es-ES" sz="1000" dirty="0" err="1">
                <a:effectLst/>
                <a:latin typeface="+mj-lt"/>
                <a:ea typeface="Times New Roman" panose="02020603050405020304" pitchFamily="18" charset="0"/>
              </a:rPr>
              <a:t>parlemdedrets</a:t>
            </a:r>
            <a:r>
              <a:rPr lang="es-ES" sz="1000" dirty="0">
                <a:effectLst/>
                <a:latin typeface="+mj-lt"/>
                <a:ea typeface="Times New Roman" panose="02020603050405020304" pitchFamily="18" charset="0"/>
              </a:rPr>
              <a:t>/</a:t>
            </a:r>
            <a:r>
              <a:rPr lang="es-ES" sz="1000" dirty="0" err="1">
                <a:effectLst/>
                <a:latin typeface="+mj-lt"/>
                <a:ea typeface="Times New Roman" panose="02020603050405020304" pitchFamily="18" charset="0"/>
              </a:rPr>
              <a:t>drets-humans-epileg</a:t>
            </a:r>
            <a:r>
              <a:rPr lang="es-ES" sz="1000" dirty="0">
                <a:effectLst/>
                <a:latin typeface="+mj-lt"/>
                <a:ea typeface="Times New Roman" panose="02020603050405020304" pitchFamily="18" charset="0"/>
              </a:rPr>
              <a:t>/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2EC7163-E011-38BF-E531-DC62A4E47C4E}"/>
              </a:ext>
            </a:extLst>
          </p:cNvPr>
          <p:cNvSpPr txBox="1">
            <a:spLocks/>
          </p:cNvSpPr>
          <p:nvPr/>
        </p:nvSpPr>
        <p:spPr>
          <a:xfrm>
            <a:off x="1896533" y="196064"/>
            <a:ext cx="8398933" cy="4616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a-ES" sz="1900" b="1" dirty="0">
                <a:solidFill>
                  <a:schemeClr val="accent2"/>
                </a:solidFill>
                <a:latin typeface="Segoe Script" panose="020B0804020000000003" pitchFamily="34" charset="0"/>
              </a:rPr>
              <a:t>Els drets dels infants.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Què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detectem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vulneració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dels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b="1" dirty="0" err="1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drets</a:t>
            </a:r>
            <a:r>
              <a:rPr lang="es-ES" sz="1900" b="1" dirty="0">
                <a:solidFill>
                  <a:schemeClr val="accent2"/>
                </a:solidFill>
                <a:latin typeface="Segoe Script" panose="020B080402000000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a-ES" sz="1000" b="1" dirty="0">
              <a:solidFill>
                <a:schemeClr val="accent2"/>
              </a:solidFill>
              <a:latin typeface="Segoe Script" panose="020B08040200000000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a-ES" b="1" dirty="0">
              <a:solidFill>
                <a:schemeClr val="accent2"/>
              </a:solidFill>
              <a:latin typeface="Segoe Script" panose="020B0804020000000003" pitchFamily="34" charset="0"/>
            </a:endParaRPr>
          </a:p>
        </p:txBody>
      </p:sp>
      <p:pic>
        <p:nvPicPr>
          <p:cNvPr id="20" name="Gráfico 19" descr="Balanza de la justicia con relleno sólido">
            <a:extLst>
              <a:ext uri="{FF2B5EF4-FFF2-40B4-BE49-F238E27FC236}">
                <a16:creationId xmlns:a16="http://schemas.microsoft.com/office/drawing/2014/main" id="{5EFACF48-FBE4-16CE-2CFC-33ABC057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6275" y="1108954"/>
            <a:ext cx="914400" cy="914400"/>
          </a:xfrm>
          <a:prstGeom prst="rect">
            <a:avLst/>
          </a:prstGeom>
        </p:spPr>
      </p:pic>
      <p:pic>
        <p:nvPicPr>
          <p:cNvPr id="22" name="Gráfico 21" descr="Claqueta con relleno sólido">
            <a:extLst>
              <a:ext uri="{FF2B5EF4-FFF2-40B4-BE49-F238E27FC236}">
                <a16:creationId xmlns:a16="http://schemas.microsoft.com/office/drawing/2014/main" id="{1207B5ED-43B1-6939-28F9-B02533E604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3723" y="2971800"/>
            <a:ext cx="914400" cy="914400"/>
          </a:xfrm>
          <a:prstGeom prst="rect">
            <a:avLst/>
          </a:prstGeom>
        </p:spPr>
      </p:pic>
      <p:pic>
        <p:nvPicPr>
          <p:cNvPr id="25" name="Gráfico 24" descr="Ojo con relleno sólido">
            <a:extLst>
              <a:ext uri="{FF2B5EF4-FFF2-40B4-BE49-F238E27FC236}">
                <a16:creationId xmlns:a16="http://schemas.microsoft.com/office/drawing/2014/main" id="{6889671C-0B99-7F6D-655F-82B80220C9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8535" y="1020015"/>
            <a:ext cx="914400" cy="914400"/>
          </a:xfrm>
          <a:prstGeom prst="rect">
            <a:avLst/>
          </a:prstGeom>
        </p:spPr>
      </p:pic>
      <p:pic>
        <p:nvPicPr>
          <p:cNvPr id="27" name="Gráfico 26" descr="Estrella con relleno sólido">
            <a:extLst>
              <a:ext uri="{FF2B5EF4-FFF2-40B4-BE49-F238E27FC236}">
                <a16:creationId xmlns:a16="http://schemas.microsoft.com/office/drawing/2014/main" id="{C0BD9B6C-E68B-3439-2709-22FD8A99D6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3581" y="1760639"/>
            <a:ext cx="259212" cy="259212"/>
          </a:xfrm>
          <a:prstGeom prst="rect">
            <a:avLst/>
          </a:prstGeom>
        </p:spPr>
      </p:pic>
      <p:pic>
        <p:nvPicPr>
          <p:cNvPr id="28" name="Gráfico 27" descr="Estrella con relleno sólido">
            <a:extLst>
              <a:ext uri="{FF2B5EF4-FFF2-40B4-BE49-F238E27FC236}">
                <a16:creationId xmlns:a16="http://schemas.microsoft.com/office/drawing/2014/main" id="{1338448C-7C40-4DF9-9E43-0E1F25201F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9526" y="1707716"/>
            <a:ext cx="259212" cy="259212"/>
          </a:xfrm>
          <a:prstGeom prst="rect">
            <a:avLst/>
          </a:prstGeom>
        </p:spPr>
      </p:pic>
      <p:pic>
        <p:nvPicPr>
          <p:cNvPr id="29" name="Gráfico 28" descr="Estrella con relleno sólido">
            <a:extLst>
              <a:ext uri="{FF2B5EF4-FFF2-40B4-BE49-F238E27FC236}">
                <a16:creationId xmlns:a16="http://schemas.microsoft.com/office/drawing/2014/main" id="{D6BB0814-4F66-76BF-CB9C-FEA59C6619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00636" y="2870148"/>
            <a:ext cx="259212" cy="25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322</Words>
  <Application>Microsoft Macintosh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cp:lastPrinted>2022-11-16T22:13:26Z</cp:lastPrinted>
  <dcterms:created xsi:type="dcterms:W3CDTF">2022-11-13T18:14:31Z</dcterms:created>
  <dcterms:modified xsi:type="dcterms:W3CDTF">2022-11-16T22:52:14Z</dcterms:modified>
</cp:coreProperties>
</file>